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0" r:id="rId3"/>
    <p:sldId id="265" r:id="rId4"/>
    <p:sldId id="264" r:id="rId5"/>
    <p:sldId id="263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8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9370" autoAdjust="0"/>
  </p:normalViewPr>
  <p:slideViewPr>
    <p:cSldViewPr snapToGrid="0">
      <p:cViewPr>
        <p:scale>
          <a:sx n="100" d="100"/>
          <a:sy n="100" d="100"/>
        </p:scale>
        <p:origin x="912" y="-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lls Ling" userId="20d17aaf-1abe-4c72-b11a-c280d1f41c39" providerId="ADAL" clId="{D118064D-AC92-41E7-84D9-014A52D37395}"/>
    <pc:docChg chg="custSel delSld modSld">
      <pc:chgData name="Wells Ling" userId="20d17aaf-1abe-4c72-b11a-c280d1f41c39" providerId="ADAL" clId="{D118064D-AC92-41E7-84D9-014A52D37395}" dt="2023-05-03T22:04:27.662" v="12" actId="368"/>
      <pc:docMkLst>
        <pc:docMk/>
      </pc:docMkLst>
      <pc:sldChg chg="del">
        <pc:chgData name="Wells Ling" userId="20d17aaf-1abe-4c72-b11a-c280d1f41c39" providerId="ADAL" clId="{D118064D-AC92-41E7-84D9-014A52D37395}" dt="2023-05-03T22:04:13.444" v="0" actId="2696"/>
        <pc:sldMkLst>
          <pc:docMk/>
          <pc:sldMk cId="2077064687" sldId="257"/>
        </pc:sldMkLst>
      </pc:sldChg>
      <pc:sldChg chg="del">
        <pc:chgData name="Wells Ling" userId="20d17aaf-1abe-4c72-b11a-c280d1f41c39" providerId="ADAL" clId="{D118064D-AC92-41E7-84D9-014A52D37395}" dt="2023-05-03T22:04:13.444" v="0" actId="2696"/>
        <pc:sldMkLst>
          <pc:docMk/>
          <pc:sldMk cId="3568693730" sldId="258"/>
        </pc:sldMkLst>
      </pc:sldChg>
      <pc:sldChg chg="del">
        <pc:chgData name="Wells Ling" userId="20d17aaf-1abe-4c72-b11a-c280d1f41c39" providerId="ADAL" clId="{D118064D-AC92-41E7-84D9-014A52D37395}" dt="2023-05-03T22:04:13.444" v="0" actId="2696"/>
        <pc:sldMkLst>
          <pc:docMk/>
          <pc:sldMk cId="459594679" sldId="259"/>
        </pc:sldMkLst>
      </pc:sldChg>
      <pc:sldChg chg="del">
        <pc:chgData name="Wells Ling" userId="20d17aaf-1abe-4c72-b11a-c280d1f41c39" providerId="ADAL" clId="{D118064D-AC92-41E7-84D9-014A52D37395}" dt="2023-05-03T22:04:13.444" v="0" actId="2696"/>
        <pc:sldMkLst>
          <pc:docMk/>
          <pc:sldMk cId="3097299864" sldId="261"/>
        </pc:sldMkLst>
      </pc:sldChg>
      <pc:sldChg chg="del">
        <pc:chgData name="Wells Ling" userId="20d17aaf-1abe-4c72-b11a-c280d1f41c39" providerId="ADAL" clId="{D118064D-AC92-41E7-84D9-014A52D37395}" dt="2023-05-03T22:04:13.444" v="0" actId="2696"/>
        <pc:sldMkLst>
          <pc:docMk/>
          <pc:sldMk cId="40710005" sldId="262"/>
        </pc:sldMkLst>
      </pc:sldChg>
      <pc:sldChg chg="modNotes">
        <pc:chgData name="Wells Ling" userId="20d17aaf-1abe-4c72-b11a-c280d1f41c39" providerId="ADAL" clId="{D118064D-AC92-41E7-84D9-014A52D37395}" dt="2023-05-03T22:04:27.645" v="6" actId="368"/>
        <pc:sldMkLst>
          <pc:docMk/>
          <pc:sldMk cId="1040200773" sldId="263"/>
        </pc:sldMkLst>
      </pc:sldChg>
      <pc:sldChg chg="modNotes">
        <pc:chgData name="Wells Ling" userId="20d17aaf-1abe-4c72-b11a-c280d1f41c39" providerId="ADAL" clId="{D118064D-AC92-41E7-84D9-014A52D37395}" dt="2023-05-03T22:04:27.637" v="4" actId="368"/>
        <pc:sldMkLst>
          <pc:docMk/>
          <pc:sldMk cId="1442210539" sldId="264"/>
        </pc:sldMkLst>
      </pc:sldChg>
      <pc:sldChg chg="modNotes">
        <pc:chgData name="Wells Ling" userId="20d17aaf-1abe-4c72-b11a-c280d1f41c39" providerId="ADAL" clId="{D118064D-AC92-41E7-84D9-014A52D37395}" dt="2023-05-03T22:04:27.631" v="2" actId="368"/>
        <pc:sldMkLst>
          <pc:docMk/>
          <pc:sldMk cId="4078428751" sldId="265"/>
        </pc:sldMkLst>
      </pc:sldChg>
      <pc:sldChg chg="modNotes">
        <pc:chgData name="Wells Ling" userId="20d17aaf-1abe-4c72-b11a-c280d1f41c39" providerId="ADAL" clId="{D118064D-AC92-41E7-84D9-014A52D37395}" dt="2023-05-03T22:04:27.650" v="8" actId="368"/>
        <pc:sldMkLst>
          <pc:docMk/>
          <pc:sldMk cId="140842839" sldId="266"/>
        </pc:sldMkLst>
      </pc:sldChg>
      <pc:sldChg chg="modNotes">
        <pc:chgData name="Wells Ling" userId="20d17aaf-1abe-4c72-b11a-c280d1f41c39" providerId="ADAL" clId="{D118064D-AC92-41E7-84D9-014A52D37395}" dt="2023-05-03T22:04:27.658" v="10" actId="368"/>
        <pc:sldMkLst>
          <pc:docMk/>
          <pc:sldMk cId="792438241" sldId="267"/>
        </pc:sldMkLst>
      </pc:sldChg>
      <pc:sldChg chg="modNotes">
        <pc:chgData name="Wells Ling" userId="20d17aaf-1abe-4c72-b11a-c280d1f41c39" providerId="ADAL" clId="{D118064D-AC92-41E7-84D9-014A52D37395}" dt="2023-05-03T22:04:27.662" v="12" actId="368"/>
        <pc:sldMkLst>
          <pc:docMk/>
          <pc:sldMk cId="2005809200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D04387-CFA0-43F1-A9D5-151669D12618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E3B90-07E6-40F1-8A94-E2A795970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12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E3B90-07E6-40F1-8A94-E2A7959708D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29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E3B90-07E6-40F1-8A94-E2A7959708D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88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E3B90-07E6-40F1-8A94-E2A7959708D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93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E3B90-07E6-40F1-8A94-E2A7959708D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342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E3B90-07E6-40F1-8A94-E2A7959708D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623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E3B90-07E6-40F1-8A94-E2A7959708D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174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FE3B90-07E6-40F1-8A94-E2A7959708D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88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27610-4C9D-3EB4-4B98-E07D33C6F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7A4A3C-A6F5-2C72-E051-CD878C1B1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65062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AC6AA-FD8F-2D6E-8734-D7002F141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EEEE4C-D759-AD8A-4C3C-1BD3A08C00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3581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650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42223A-95DC-12C1-C160-3A20693569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0597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3D0E9D-1156-88F7-828C-E837CB64A2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059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4490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C35FF-B4EB-1A0F-E5D9-81770D58D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89A1E-FB2C-80E7-5F22-B328D6A21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02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9930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5972B-4AFE-F574-8967-5C0E8219F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8210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C321F-F1E2-9C2D-2482-6E248758B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52559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407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E84B-3B69-B62D-3745-078E03A6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D16BA-E450-B3AA-38DB-5965FD1F14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546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5D34EA-5721-9F87-E935-075704D10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5464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918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D4FB2-22FE-2A7C-2B6C-090E77AC5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3C0C08-072E-5774-7FF6-4F1D95232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F7518F-126E-A90A-15F7-0389731BCE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867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815776-B2AF-F8A1-18D4-3E8274C771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0170D6-099D-CDB7-A893-DD2C5219BC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867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484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A37C6-2336-C0AF-C70D-D9F751CF4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647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63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22714-AF0E-F880-CA06-133EEC207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CCD99-0E9C-C9BD-2554-16315558A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4725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D36247-6D99-240D-73A0-50CD8E760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026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175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35A07-28F0-6EA1-070E-6B6C92411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F8FCE9-A89A-4775-6499-75DD88D5E7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4550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45A4BC-5B64-AD71-F14D-844AECDCFF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385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5904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"/>
            <a:lum/>
          </a:blip>
          <a:srcRect/>
          <a:stretch>
            <a:fillRect l="7000" t="4000" r="6000" b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BB1F6A-30BA-B73D-AEB4-EE89F4FFB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8F901-3562-EFF7-2038-263B86DB0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EFE67E-E0A6-97DA-DCAB-EB5D6B496E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26190-E460-465D-B4C4-3F05B1F3126A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DA066-9DD7-9866-0440-204FA4FCF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52F93-360A-5C9F-41EF-629BFE89CA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438CB-8CAA-4DA4-A717-7BF842C6CB6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488D14-44F8-AD12-946A-7776CD1EF82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93151"/>
            <a:ext cx="12192000" cy="1264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2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yriad Pro Black" panose="020B09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74961-1D26-33F7-6294-3F06D6492D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6601" y="921328"/>
            <a:ext cx="10718799" cy="2387600"/>
          </a:xfrm>
        </p:spPr>
        <p:txBody>
          <a:bodyPr/>
          <a:lstStyle/>
          <a:p>
            <a:r>
              <a:rPr lang="en-US" u="sng" dirty="0"/>
              <a:t>AIMS Redesign Subcommittee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0F2D72-C2C7-CA98-D4DB-E9E9807159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23893" y="3539547"/>
            <a:ext cx="6788726" cy="1655762"/>
          </a:xfrm>
        </p:spPr>
        <p:txBody>
          <a:bodyPr/>
          <a:lstStyle/>
          <a:p>
            <a:r>
              <a:rPr lang="en-US" dirty="0"/>
              <a:t>May 8</a:t>
            </a:r>
            <a:r>
              <a:rPr lang="en-US" baseline="30000" dirty="0"/>
              <a:t>th</a:t>
            </a:r>
            <a:r>
              <a:rPr lang="en-US" dirty="0"/>
              <a:t>, 2023</a:t>
            </a:r>
          </a:p>
          <a:p>
            <a:r>
              <a:rPr lang="en-US" dirty="0"/>
              <a:t>Full-Committee Meeting</a:t>
            </a:r>
          </a:p>
        </p:txBody>
      </p:sp>
    </p:spTree>
    <p:extLst>
      <p:ext uri="{BB962C8B-B14F-4D97-AF65-F5344CB8AC3E}">
        <p14:creationId xmlns:p14="http://schemas.microsoft.com/office/powerpoint/2010/main" val="2724286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E143B7D-03D3-85AB-3E72-057B0225BEA9}"/>
              </a:ext>
            </a:extLst>
          </p:cNvPr>
          <p:cNvSpPr/>
          <p:nvPr/>
        </p:nvSpPr>
        <p:spPr>
          <a:xfrm>
            <a:off x="0" y="0"/>
            <a:ext cx="2679405" cy="5615940"/>
          </a:xfrm>
          <a:prstGeom prst="rect">
            <a:avLst/>
          </a:prstGeom>
          <a:solidFill>
            <a:srgbClr val="3D8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36A4BFA-62E1-D1CF-950F-2C7ABEB2C9FC}"/>
              </a:ext>
            </a:extLst>
          </p:cNvPr>
          <p:cNvSpPr txBox="1">
            <a:spLocks/>
          </p:cNvSpPr>
          <p:nvPr/>
        </p:nvSpPr>
        <p:spPr>
          <a:xfrm>
            <a:off x="180753" y="373834"/>
            <a:ext cx="23285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Myriad Pro Black" panose="020B0903030403020204" pitchFamily="34" charset="0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bg1"/>
                </a:solidFill>
              </a:rPr>
              <a:t>Working Groups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B7AD758B-0089-5989-E70A-0657D5445AF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97612834"/>
              </p:ext>
            </p:extLst>
          </p:nvPr>
        </p:nvGraphicFramePr>
        <p:xfrm>
          <a:off x="7200900" y="724596"/>
          <a:ext cx="4705350" cy="44013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4705350">
                  <a:extLst>
                    <a:ext uri="{9D8B030D-6E8A-4147-A177-3AD203B41FA5}">
                      <a16:colId xmlns:a16="http://schemas.microsoft.com/office/drawing/2014/main" val="1331345046"/>
                    </a:ext>
                  </a:extLst>
                </a:gridCol>
              </a:tblGrid>
              <a:tr h="3667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Codebook (Start May)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716306"/>
                  </a:ext>
                </a:extLst>
              </a:tr>
              <a:tr h="3667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294976"/>
                  </a:ext>
                </a:extLst>
              </a:tr>
              <a:tr h="3667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251055"/>
                  </a:ext>
                </a:extLst>
              </a:tr>
              <a:tr h="3667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824234"/>
                  </a:ext>
                </a:extLst>
              </a:tr>
              <a:tr h="3667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AIMS to Qualtrics Translation (Start July-</a:t>
                      </a:r>
                      <a:r>
                        <a:rPr lang="en-US" b="1" dirty="0" err="1"/>
                        <a:t>ish</a:t>
                      </a:r>
                      <a:r>
                        <a:rPr lang="en-US" b="1" dirty="0"/>
                        <a:t>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876959"/>
                  </a:ext>
                </a:extLst>
              </a:tr>
              <a:tr h="3667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459721"/>
                  </a:ext>
                </a:extLst>
              </a:tr>
              <a:tr h="3667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41995"/>
                  </a:ext>
                </a:extLst>
              </a:tr>
              <a:tr h="3667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614111"/>
                  </a:ext>
                </a:extLst>
              </a:tr>
              <a:tr h="3667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Dashboard Design (Start October-</a:t>
                      </a:r>
                      <a:r>
                        <a:rPr lang="en-US" b="1" dirty="0" err="1"/>
                        <a:t>ish</a:t>
                      </a:r>
                      <a:r>
                        <a:rPr lang="en-US" b="1" dirty="0"/>
                        <a:t>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073608"/>
                  </a:ext>
                </a:extLst>
              </a:tr>
              <a:tr h="36678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364066"/>
                  </a:ext>
                </a:extLst>
              </a:tr>
              <a:tr h="3667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010365"/>
                  </a:ext>
                </a:extLst>
              </a:tr>
              <a:tr h="36678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47378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1D9CA51-FAF2-B78B-544F-9D46DF771FDC}"/>
              </a:ext>
            </a:extLst>
          </p:cNvPr>
          <p:cNvSpPr txBox="1"/>
          <p:nvPr/>
        </p:nvSpPr>
        <p:spPr>
          <a:xfrm>
            <a:off x="3069930" y="1167455"/>
            <a:ext cx="3648075" cy="351564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28600" indent="-228600">
              <a:spcAft>
                <a:spcPts val="600"/>
              </a:spcAft>
              <a:buFontTx/>
              <a:buChar char="−"/>
            </a:pPr>
            <a:r>
              <a:rPr lang="en-US" dirty="0"/>
              <a:t>Codebook </a:t>
            </a:r>
            <a:r>
              <a:rPr lang="en-US" sz="1400" dirty="0"/>
              <a:t>(Start May)</a:t>
            </a:r>
          </a:p>
          <a:p>
            <a:pPr lvl="1" indent="-228600">
              <a:spcAft>
                <a:spcPts val="600"/>
              </a:spcAft>
              <a:buFontTx/>
              <a:buChar char="−"/>
            </a:pPr>
            <a:r>
              <a:rPr lang="en-US" sz="1400" dirty="0"/>
              <a:t>Operationally define key terms and indicators</a:t>
            </a:r>
          </a:p>
          <a:p>
            <a:pPr marL="228600" indent="-228600">
              <a:spcAft>
                <a:spcPts val="600"/>
              </a:spcAft>
              <a:buFontTx/>
              <a:buChar char="−"/>
            </a:pPr>
            <a:r>
              <a:rPr lang="en-US" dirty="0"/>
              <a:t>AIMS to Qualtrics Translation </a:t>
            </a:r>
            <a:r>
              <a:rPr lang="en-US" sz="1400" dirty="0"/>
              <a:t>(Start July-</a:t>
            </a:r>
            <a:r>
              <a:rPr lang="en-US" sz="1400" dirty="0" err="1"/>
              <a:t>ish</a:t>
            </a:r>
            <a:r>
              <a:rPr lang="en-US" sz="1400" dirty="0"/>
              <a:t>)</a:t>
            </a:r>
          </a:p>
          <a:p>
            <a:pPr lvl="1" indent="-228600">
              <a:spcAft>
                <a:spcPts val="600"/>
              </a:spcAft>
              <a:buFontTx/>
              <a:buChar char="−"/>
            </a:pPr>
            <a:r>
              <a:rPr lang="en-US" sz="1400" dirty="0"/>
              <a:t>Translate and make design decisions for fall and annual report in Qualtrics</a:t>
            </a:r>
          </a:p>
          <a:p>
            <a:pPr marL="228600" indent="-228600">
              <a:spcAft>
                <a:spcPts val="600"/>
              </a:spcAft>
              <a:buFontTx/>
              <a:buChar char="−"/>
            </a:pPr>
            <a:r>
              <a:rPr lang="en-US" dirty="0"/>
              <a:t>Dashboard Design </a:t>
            </a:r>
            <a:r>
              <a:rPr lang="en-US" sz="1400" dirty="0"/>
              <a:t>(Start October-</a:t>
            </a:r>
            <a:r>
              <a:rPr lang="en-US" sz="1400" dirty="0" err="1"/>
              <a:t>ish</a:t>
            </a:r>
            <a:r>
              <a:rPr lang="en-US" sz="1400" dirty="0"/>
              <a:t>)</a:t>
            </a:r>
          </a:p>
          <a:p>
            <a:pPr marR="0" lvl="1" indent="-2286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Tx/>
              <a:buChar char="−"/>
            </a:pPr>
            <a:r>
              <a:rPr lang="en-US" sz="1400" dirty="0"/>
              <a:t>Identify metrics of interest</a:t>
            </a:r>
          </a:p>
          <a:p>
            <a:pPr marR="0" lvl="1" indent="-2286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Tx/>
              <a:buChar char="−"/>
            </a:pPr>
            <a:r>
              <a:rPr lang="en-US" sz="1400" dirty="0"/>
              <a:t>Construct overview and detailed dashboard views</a:t>
            </a:r>
          </a:p>
          <a:p>
            <a:pPr marR="0" lvl="1" indent="-2286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FontTx/>
              <a:buChar char="−"/>
            </a:pPr>
            <a:r>
              <a:rPr lang="en-US" sz="1400" dirty="0"/>
              <a:t>Identify comparison groups of interests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927F756-6FA7-68DE-091D-215C280E22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0753" y="2073231"/>
            <a:ext cx="2328531" cy="3298869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>
                    <a:alpha val="45000"/>
                  </a:schemeClr>
                </a:solidFill>
              </a:rPr>
              <a:t>Introductions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>
                    <a:alpha val="45000"/>
                  </a:schemeClr>
                </a:solidFill>
              </a:rPr>
              <a:t>Expectations/Sub-Committee Timeline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/>
                </a:solidFill>
              </a:rPr>
              <a:t>Working</a:t>
            </a:r>
            <a:r>
              <a:rPr lang="en-US" sz="1800" b="1" dirty="0">
                <a:solidFill>
                  <a:schemeClr val="bg1">
                    <a:alpha val="4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bg1"/>
                </a:solidFill>
              </a:rPr>
              <a:t>Groups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>
                    <a:alpha val="45000"/>
                  </a:schemeClr>
                </a:solidFill>
              </a:rPr>
              <a:t>Process Decisions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939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E143B7D-03D3-85AB-3E72-057B0225BEA9}"/>
              </a:ext>
            </a:extLst>
          </p:cNvPr>
          <p:cNvSpPr/>
          <p:nvPr/>
        </p:nvSpPr>
        <p:spPr>
          <a:xfrm>
            <a:off x="0" y="0"/>
            <a:ext cx="2679405" cy="5615940"/>
          </a:xfrm>
          <a:prstGeom prst="rect">
            <a:avLst/>
          </a:prstGeom>
          <a:solidFill>
            <a:srgbClr val="3D8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36A4BFA-62E1-D1CF-950F-2C7ABEB2C9FC}"/>
              </a:ext>
            </a:extLst>
          </p:cNvPr>
          <p:cNvSpPr txBox="1">
            <a:spLocks/>
          </p:cNvSpPr>
          <p:nvPr/>
        </p:nvSpPr>
        <p:spPr>
          <a:xfrm>
            <a:off x="180753" y="373834"/>
            <a:ext cx="23285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Myriad Pro Black" panose="020B0903030403020204" pitchFamily="34" charset="0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</a:rPr>
              <a:t>Process Decisions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2D974A3-1E5C-655F-BE22-566E11220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373835"/>
            <a:ext cx="7848600" cy="49982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/>
              <a:t>Reporting Enrollment Data</a:t>
            </a:r>
          </a:p>
          <a:p>
            <a:r>
              <a:rPr lang="en-US" sz="2400" dirty="0"/>
              <a:t>There is a need to create a standard process and to have a single number for reporting enrollment</a:t>
            </a:r>
          </a:p>
          <a:p>
            <a:pPr lvl="1"/>
            <a:r>
              <a:rPr lang="en-US" sz="2000" dirty="0"/>
              <a:t>Differences between fall/spring enrollment numbers and annual report.</a:t>
            </a:r>
          </a:p>
          <a:p>
            <a:pPr lvl="1"/>
            <a:r>
              <a:rPr lang="en-US" sz="2000" dirty="0"/>
              <a:t>Live vs. Frozen Data/Census Days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u="sng" dirty="0"/>
              <a:t>Aspects to Consider:</a:t>
            </a:r>
          </a:p>
          <a:p>
            <a:pPr marL="457200"/>
            <a:r>
              <a:rPr lang="en-US" sz="2000" dirty="0"/>
              <a:t>Fall reports are intended to provide the most up-to-date enrollment numbers for various reporting purposes</a:t>
            </a:r>
          </a:p>
          <a:p>
            <a:pPr marL="457200"/>
            <a:r>
              <a:rPr lang="en-US" sz="2000" dirty="0"/>
              <a:t>Gender breakdown is only being collected in the fall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D096B4E-63D8-7790-8221-0FEC97FC8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0753" y="2073231"/>
            <a:ext cx="2328531" cy="3298869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>
                    <a:alpha val="45000"/>
                  </a:schemeClr>
                </a:solidFill>
              </a:rPr>
              <a:t>Introductions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>
                    <a:alpha val="45000"/>
                  </a:schemeClr>
                </a:solidFill>
              </a:rPr>
              <a:t>Expectations/Sub-Committee Timeline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>
                    <a:alpha val="45000"/>
                  </a:schemeClr>
                </a:solidFill>
              </a:rPr>
              <a:t>Working Groups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/>
                </a:solidFill>
              </a:rPr>
              <a:t>Process Decisions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428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E143B7D-03D3-85AB-3E72-057B0225BEA9}"/>
              </a:ext>
            </a:extLst>
          </p:cNvPr>
          <p:cNvSpPr/>
          <p:nvPr/>
        </p:nvSpPr>
        <p:spPr>
          <a:xfrm>
            <a:off x="0" y="0"/>
            <a:ext cx="2679405" cy="5615940"/>
          </a:xfrm>
          <a:prstGeom prst="rect">
            <a:avLst/>
          </a:prstGeom>
          <a:solidFill>
            <a:srgbClr val="3D8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36A4BFA-62E1-D1CF-950F-2C7ABEB2C9FC}"/>
              </a:ext>
            </a:extLst>
          </p:cNvPr>
          <p:cNvSpPr txBox="1">
            <a:spLocks/>
          </p:cNvSpPr>
          <p:nvPr/>
        </p:nvSpPr>
        <p:spPr>
          <a:xfrm>
            <a:off x="180753" y="373834"/>
            <a:ext cx="23285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Myriad Pro Black" panose="020B0903030403020204" pitchFamily="34" charset="0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</a:rPr>
              <a:t>Process Decisions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2D974A3-1E5C-655F-BE22-566E11220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609599"/>
            <a:ext cx="7848600" cy="47625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/>
              <a:t>Pacing</a:t>
            </a:r>
          </a:p>
          <a:p>
            <a:pPr marL="346075" indent="-346075"/>
            <a:r>
              <a:rPr lang="en-US" dirty="0"/>
              <a:t>Spring submission deadline moved to May 8</a:t>
            </a:r>
            <a:r>
              <a:rPr lang="en-US" baseline="30000" dirty="0"/>
              <a:t>th</a:t>
            </a:r>
            <a:r>
              <a:rPr lang="en-US" dirty="0"/>
              <a:t> for schools on the quarter system</a:t>
            </a:r>
          </a:p>
          <a:p>
            <a:pPr marL="346075" indent="-346075"/>
            <a:r>
              <a:rPr lang="en-US" dirty="0"/>
              <a:t>Is there a desire to distribute data reporting tasks throughout the year?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u="sng" dirty="0"/>
              <a:t>Aspects to consider:</a:t>
            </a:r>
          </a:p>
          <a:p>
            <a:r>
              <a:rPr lang="en-US" sz="2400" dirty="0"/>
              <a:t>Timeline in relation to academic calendar</a:t>
            </a:r>
          </a:p>
          <a:p>
            <a:pPr lvl="1"/>
            <a:r>
              <a:rPr lang="en-US" sz="2000" dirty="0"/>
              <a:t>What data is finalized when?</a:t>
            </a:r>
          </a:p>
          <a:p>
            <a:pPr lvl="1"/>
            <a:r>
              <a:rPr lang="en-US" sz="2000" dirty="0"/>
              <a:t>Workload at various times of the year.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D096B4E-63D8-7790-8221-0FEC97FC8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0753" y="2073231"/>
            <a:ext cx="2328531" cy="3298869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>
                    <a:alpha val="45000"/>
                  </a:schemeClr>
                </a:solidFill>
              </a:rPr>
              <a:t>Introductions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>
                    <a:alpha val="45000"/>
                  </a:schemeClr>
                </a:solidFill>
              </a:rPr>
              <a:t>Expectations/Sub-Committee Timeline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>
                    <a:alpha val="45000"/>
                  </a:schemeClr>
                </a:solidFill>
              </a:rPr>
              <a:t>Working Groups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/>
                </a:solidFill>
              </a:rPr>
              <a:t>Process Decisions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210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E143B7D-03D3-85AB-3E72-057B0225BEA9}"/>
              </a:ext>
            </a:extLst>
          </p:cNvPr>
          <p:cNvSpPr/>
          <p:nvPr/>
        </p:nvSpPr>
        <p:spPr>
          <a:xfrm>
            <a:off x="0" y="0"/>
            <a:ext cx="2679405" cy="5615940"/>
          </a:xfrm>
          <a:prstGeom prst="rect">
            <a:avLst/>
          </a:prstGeom>
          <a:solidFill>
            <a:srgbClr val="3D8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36A4BFA-62E1-D1CF-950F-2C7ABEB2C9FC}"/>
              </a:ext>
            </a:extLst>
          </p:cNvPr>
          <p:cNvSpPr txBox="1">
            <a:spLocks/>
          </p:cNvSpPr>
          <p:nvPr/>
        </p:nvSpPr>
        <p:spPr>
          <a:xfrm>
            <a:off x="180753" y="373834"/>
            <a:ext cx="23285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Myriad Pro Black" panose="020B0903030403020204" pitchFamily="34" charset="0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bg1"/>
                </a:solidFill>
              </a:rPr>
              <a:t>AIMS Submission Timeline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8CE9DB-EBD8-AFC3-64F4-944A831724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52749" y="470672"/>
            <a:ext cx="8181975" cy="2082028"/>
          </a:xfrm>
        </p:spPr>
        <p:txBody>
          <a:bodyPr numCol="2">
            <a:normAutofit/>
          </a:bodyPr>
          <a:lstStyle/>
          <a:p>
            <a:pPr marL="0" indent="0">
              <a:spcBef>
                <a:spcPts val="1200"/>
              </a:spcBef>
              <a:buNone/>
              <a:defRPr/>
            </a:pPr>
            <a:r>
              <a:rPr lang="en-US" sz="2000" b="1" dirty="0">
                <a:solidFill>
                  <a:prstClr val="white"/>
                </a:solidFill>
                <a:highlight>
                  <a:srgbClr val="3D88B0"/>
                </a:highlight>
              </a:rPr>
              <a:t>Spring Interim Survey</a:t>
            </a:r>
          </a:p>
          <a:p>
            <a:pPr marL="0" indent="0">
              <a:spcBef>
                <a:spcPts val="1200"/>
              </a:spcBef>
              <a:buNone/>
              <a:defRPr/>
            </a:pPr>
            <a:r>
              <a:rPr lang="en-US" sz="1800" b="1" dirty="0">
                <a:solidFill>
                  <a:schemeClr val="bg1"/>
                </a:solidFill>
                <a:highlight>
                  <a:srgbClr val="808080"/>
                </a:highlight>
              </a:rPr>
              <a:t>April 1st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solidFill>
                  <a:prstClr val="black"/>
                </a:solidFill>
              </a:rPr>
              <a:t>Send out spring survey links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panose="020B0503030403020204" pitchFamily="34" charset="0"/>
              <a:ea typeface="+mn-ea"/>
              <a:cs typeface="+mn-cs"/>
            </a:endParaRPr>
          </a:p>
          <a:p>
            <a:pPr marL="0" marR="0" lvl="0" indent="0" fontAlgn="auto">
              <a:spcBef>
                <a:spcPts val="12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1800" b="1" dirty="0">
                <a:solidFill>
                  <a:schemeClr val="bg1"/>
                </a:solidFill>
                <a:highlight>
                  <a:srgbClr val="808080"/>
                </a:highlight>
              </a:rPr>
              <a:t>May </a:t>
            </a:r>
            <a:r>
              <a:rPr lang="en-US" sz="1800" b="1" strike="sngStrike" dirty="0">
                <a:solidFill>
                  <a:schemeClr val="bg1"/>
                </a:solidFill>
                <a:highlight>
                  <a:srgbClr val="808080"/>
                </a:highlight>
              </a:rPr>
              <a:t>1</a:t>
            </a:r>
            <a:r>
              <a:rPr lang="en-US" sz="1800" b="1" strike="sngStrike" baseline="30000" dirty="0">
                <a:solidFill>
                  <a:schemeClr val="bg1"/>
                </a:solidFill>
                <a:highlight>
                  <a:srgbClr val="808080"/>
                </a:highlight>
              </a:rPr>
              <a:t>st</a:t>
            </a:r>
            <a:r>
              <a:rPr lang="en-US" sz="1800" b="1" baseline="30000" dirty="0">
                <a:solidFill>
                  <a:schemeClr val="bg1"/>
                </a:solidFill>
                <a:highlight>
                  <a:srgbClr val="808080"/>
                </a:highlight>
              </a:rPr>
              <a:t>  </a:t>
            </a:r>
            <a:r>
              <a:rPr lang="en-US" sz="1800" b="1" dirty="0">
                <a:solidFill>
                  <a:schemeClr val="bg1"/>
                </a:solidFill>
                <a:highlight>
                  <a:srgbClr val="808080"/>
                </a:highlight>
              </a:rPr>
              <a:t>8</a:t>
            </a:r>
            <a:r>
              <a:rPr lang="en-US" sz="1800" b="1" baseline="30000" dirty="0">
                <a:solidFill>
                  <a:schemeClr val="bg1"/>
                </a:solidFill>
                <a:highlight>
                  <a:srgbClr val="808080"/>
                </a:highlight>
              </a:rPr>
              <a:t>th</a:t>
            </a:r>
            <a:r>
              <a:rPr lang="en-US" sz="1800" b="1" dirty="0">
                <a:solidFill>
                  <a:schemeClr val="bg1"/>
                </a:solidFill>
                <a:highlight>
                  <a:srgbClr val="808080"/>
                </a:highlight>
              </a:rPr>
              <a:t> </a:t>
            </a:r>
            <a:endParaRPr lang="en-US" sz="1800" b="1" strike="sngStrike" dirty="0">
              <a:solidFill>
                <a:schemeClr val="bg1"/>
              </a:solidFill>
              <a:highlight>
                <a:srgbClr val="808080"/>
              </a:highlight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solidFill>
                  <a:prstClr val="black"/>
                </a:solidFill>
              </a:rPr>
              <a:t>Spring survey data due to AIHEC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panose="020B0503030403020204" pitchFamily="34" charset="0"/>
              <a:ea typeface="+mn-ea"/>
              <a:cs typeface="+mn-cs"/>
            </a:endParaRPr>
          </a:p>
          <a:p>
            <a:pPr marL="0" indent="0">
              <a:spcBef>
                <a:spcPts val="1200"/>
              </a:spcBef>
              <a:buNone/>
              <a:defRPr/>
            </a:pPr>
            <a:r>
              <a:rPr lang="en-US" sz="2000" b="1" dirty="0">
                <a:solidFill>
                  <a:prstClr val="white"/>
                </a:solidFill>
                <a:highlight>
                  <a:srgbClr val="3D88B0"/>
                </a:highlight>
              </a:rPr>
              <a:t>Fall Interim Survey</a:t>
            </a:r>
          </a:p>
          <a:p>
            <a:pPr marL="0" indent="0">
              <a:spcBef>
                <a:spcPts val="1200"/>
              </a:spcBef>
              <a:buNone/>
              <a:defRPr/>
            </a:pPr>
            <a:r>
              <a:rPr lang="en-US" sz="1800" b="1" dirty="0">
                <a:solidFill>
                  <a:schemeClr val="bg1"/>
                </a:solidFill>
                <a:highlight>
                  <a:srgbClr val="808080"/>
                </a:highlight>
              </a:rPr>
              <a:t>October 1st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solidFill>
                  <a:prstClr val="black"/>
                </a:solidFill>
              </a:rPr>
              <a:t>Send out Fall survey links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panose="020B0503030403020204" pitchFamily="34" charset="0"/>
              <a:ea typeface="+mn-ea"/>
              <a:cs typeface="+mn-cs"/>
            </a:endParaRPr>
          </a:p>
          <a:p>
            <a:pPr marL="0" marR="0" lvl="0" indent="0" fontAlgn="auto">
              <a:spcBef>
                <a:spcPts val="12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1800" b="1" dirty="0">
                <a:solidFill>
                  <a:schemeClr val="bg1"/>
                </a:solidFill>
                <a:highlight>
                  <a:srgbClr val="808080"/>
                </a:highlight>
              </a:rPr>
              <a:t>November 1st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solidFill>
                  <a:prstClr val="black"/>
                </a:solidFill>
              </a:rPr>
              <a:t>Fall survey data due to AIHEC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yriad Pro" panose="020B0503030403020204" pitchFamily="34" charset="0"/>
              <a:ea typeface="+mn-ea"/>
              <a:cs typeface="+mn-cs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D3BE723-E5A2-EACA-D0E1-3799DB887F51}"/>
              </a:ext>
            </a:extLst>
          </p:cNvPr>
          <p:cNvSpPr txBox="1">
            <a:spLocks/>
          </p:cNvSpPr>
          <p:nvPr/>
        </p:nvSpPr>
        <p:spPr>
          <a:xfrm>
            <a:off x="2952749" y="2771775"/>
            <a:ext cx="3648075" cy="2844165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  <a:defRPr/>
            </a:pPr>
            <a:r>
              <a:rPr lang="en-US" sz="2000" b="1" dirty="0">
                <a:solidFill>
                  <a:prstClr val="white"/>
                </a:solidFill>
                <a:highlight>
                  <a:srgbClr val="3D88B0"/>
                </a:highlight>
              </a:rPr>
              <a:t>Annual Survey</a:t>
            </a:r>
          </a:p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  <a:defRPr/>
            </a:pPr>
            <a:r>
              <a:rPr lang="en-US" sz="1800" b="1" dirty="0">
                <a:solidFill>
                  <a:schemeClr val="bg1"/>
                </a:solidFill>
                <a:highlight>
                  <a:srgbClr val="808080"/>
                </a:highlight>
              </a:rPr>
              <a:t>October 1st</a:t>
            </a:r>
          </a:p>
          <a:p>
            <a:pPr>
              <a:spcBef>
                <a:spcPts val="1200"/>
              </a:spcBef>
              <a:defRPr/>
            </a:pPr>
            <a:r>
              <a:rPr lang="en-US" sz="1600" dirty="0">
                <a:solidFill>
                  <a:prstClr val="black"/>
                </a:solidFill>
              </a:rPr>
              <a:t>Send out annual report survey links</a:t>
            </a:r>
          </a:p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  <a:defRPr/>
            </a:pPr>
            <a:r>
              <a:rPr lang="en-US" sz="1800" b="1" dirty="0">
                <a:solidFill>
                  <a:schemeClr val="bg1"/>
                </a:solidFill>
                <a:highlight>
                  <a:srgbClr val="808080"/>
                </a:highlight>
              </a:rPr>
              <a:t>December 1st</a:t>
            </a:r>
          </a:p>
          <a:p>
            <a:pPr>
              <a:spcBef>
                <a:spcPts val="1200"/>
              </a:spcBef>
              <a:defRPr/>
            </a:pPr>
            <a:r>
              <a:rPr lang="en-US" sz="1600" dirty="0">
                <a:solidFill>
                  <a:prstClr val="black"/>
                </a:solidFill>
              </a:rPr>
              <a:t>Initial survey data due to AIHEC</a:t>
            </a:r>
          </a:p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  <a:defRPr/>
            </a:pPr>
            <a:r>
              <a:rPr lang="en-US" sz="1800" b="1" dirty="0">
                <a:solidFill>
                  <a:schemeClr val="bg1"/>
                </a:solidFill>
                <a:highlight>
                  <a:srgbClr val="808080"/>
                </a:highlight>
              </a:rPr>
              <a:t>January 15th</a:t>
            </a:r>
          </a:p>
          <a:p>
            <a:pPr>
              <a:spcBef>
                <a:spcPts val="1200"/>
              </a:spcBef>
            </a:pPr>
            <a:r>
              <a:rPr lang="en-US" sz="1600" dirty="0"/>
              <a:t>Final Annual Survey due to AIHEC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33DA60E-8482-C6BA-C4CC-05BD2BEE6A3C}"/>
              </a:ext>
            </a:extLst>
          </p:cNvPr>
          <p:cNvSpPr txBox="1">
            <a:spLocks/>
          </p:cNvSpPr>
          <p:nvPr/>
        </p:nvSpPr>
        <p:spPr>
          <a:xfrm>
            <a:off x="6967536" y="2695575"/>
            <a:ext cx="5319714" cy="2844165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  <a:defRPr/>
            </a:pPr>
            <a:r>
              <a:rPr lang="en-US" sz="1800" b="1" dirty="0">
                <a:solidFill>
                  <a:prstClr val="white"/>
                </a:solidFill>
                <a:highlight>
                  <a:srgbClr val="3D88B0"/>
                </a:highlight>
              </a:rPr>
              <a:t>Data Collected on Annual Report</a:t>
            </a:r>
          </a:p>
          <a:p>
            <a:pPr>
              <a:spcBef>
                <a:spcPts val="600"/>
              </a:spcBef>
              <a:defRPr/>
            </a:pPr>
            <a:r>
              <a:rPr lang="en-US" sz="1600" dirty="0">
                <a:solidFill>
                  <a:prstClr val="black"/>
                </a:solidFill>
              </a:rPr>
              <a:t>Enrollment Numbers</a:t>
            </a:r>
          </a:p>
          <a:p>
            <a:pPr>
              <a:spcBef>
                <a:spcPts val="600"/>
              </a:spcBef>
              <a:defRPr/>
            </a:pPr>
            <a:r>
              <a:rPr lang="en-US" sz="1600" dirty="0">
                <a:solidFill>
                  <a:prstClr val="black"/>
                </a:solidFill>
              </a:rPr>
              <a:t>Tribal Affiliations</a:t>
            </a:r>
          </a:p>
          <a:p>
            <a:pPr>
              <a:spcBef>
                <a:spcPts val="600"/>
              </a:spcBef>
              <a:defRPr/>
            </a:pPr>
            <a:r>
              <a:rPr lang="en-US" sz="1600" dirty="0">
                <a:solidFill>
                  <a:prstClr val="black"/>
                </a:solidFill>
              </a:rPr>
              <a:t>Student Demographics</a:t>
            </a:r>
          </a:p>
          <a:p>
            <a:pPr>
              <a:spcBef>
                <a:spcPts val="600"/>
              </a:spcBef>
              <a:defRPr/>
            </a:pPr>
            <a:r>
              <a:rPr lang="en-US" sz="1600" dirty="0">
                <a:solidFill>
                  <a:prstClr val="black"/>
                </a:solidFill>
              </a:rPr>
              <a:t>Retention, Graduation, Persistence</a:t>
            </a:r>
          </a:p>
          <a:p>
            <a:pPr>
              <a:spcBef>
                <a:spcPts val="600"/>
              </a:spcBef>
              <a:defRPr/>
            </a:pPr>
            <a:r>
              <a:rPr lang="en-US" sz="1600" dirty="0">
                <a:solidFill>
                  <a:prstClr val="black"/>
                </a:solidFill>
              </a:rPr>
              <a:t>Completer Information</a:t>
            </a:r>
          </a:p>
          <a:p>
            <a:pPr>
              <a:spcBef>
                <a:spcPts val="600"/>
              </a:spcBef>
              <a:defRPr/>
            </a:pPr>
            <a:r>
              <a:rPr lang="en-US" sz="1600" dirty="0">
                <a:solidFill>
                  <a:prstClr val="black"/>
                </a:solidFill>
              </a:rPr>
              <a:t>Community Education Enrollment</a:t>
            </a:r>
          </a:p>
          <a:p>
            <a:pPr>
              <a:spcBef>
                <a:spcPts val="600"/>
              </a:spcBef>
              <a:defRPr/>
            </a:pPr>
            <a:endParaRPr lang="en-US" sz="1600" dirty="0">
              <a:solidFill>
                <a:prstClr val="black"/>
              </a:solidFill>
            </a:endParaRPr>
          </a:p>
          <a:p>
            <a:pPr>
              <a:spcBef>
                <a:spcPts val="600"/>
              </a:spcBef>
              <a:defRPr/>
            </a:pPr>
            <a:endParaRPr lang="en-US" sz="1600" dirty="0">
              <a:solidFill>
                <a:prstClr val="black"/>
              </a:solidFill>
            </a:endParaRPr>
          </a:p>
          <a:p>
            <a:pPr>
              <a:spcBef>
                <a:spcPts val="600"/>
              </a:spcBef>
              <a:defRPr/>
            </a:pPr>
            <a:r>
              <a:rPr lang="en-US" sz="1600" dirty="0">
                <a:solidFill>
                  <a:prstClr val="black"/>
                </a:solidFill>
              </a:rPr>
              <a:t>Financial Aid</a:t>
            </a:r>
          </a:p>
          <a:p>
            <a:pPr>
              <a:spcBef>
                <a:spcPts val="600"/>
              </a:spcBef>
              <a:defRPr/>
            </a:pPr>
            <a:r>
              <a:rPr lang="en-US" sz="1600" dirty="0">
                <a:solidFill>
                  <a:prstClr val="black"/>
                </a:solidFill>
              </a:rPr>
              <a:t>Academic Building Info</a:t>
            </a:r>
          </a:p>
          <a:p>
            <a:pPr>
              <a:spcBef>
                <a:spcPts val="600"/>
              </a:spcBef>
              <a:defRPr/>
            </a:pPr>
            <a:r>
              <a:rPr lang="en-US" sz="1600" dirty="0">
                <a:solidFill>
                  <a:prstClr val="black"/>
                </a:solidFill>
              </a:rPr>
              <a:t>Research/Research Equipment</a:t>
            </a:r>
          </a:p>
          <a:p>
            <a:pPr>
              <a:spcBef>
                <a:spcPts val="600"/>
              </a:spcBef>
              <a:defRPr/>
            </a:pPr>
            <a:r>
              <a:rPr lang="en-US" sz="1600" dirty="0">
                <a:solidFill>
                  <a:prstClr val="black"/>
                </a:solidFill>
              </a:rPr>
              <a:t>Course Enrollment</a:t>
            </a:r>
          </a:p>
          <a:p>
            <a:pPr>
              <a:spcBef>
                <a:spcPts val="600"/>
              </a:spcBef>
              <a:defRPr/>
            </a:pPr>
            <a:r>
              <a:rPr lang="en-US" sz="1600" dirty="0">
                <a:solidFill>
                  <a:prstClr val="black"/>
                </a:solidFill>
              </a:rPr>
              <a:t>Distance Learning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EB56476-BF8D-A7AF-55EC-035F1CCB97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0753" y="2073231"/>
            <a:ext cx="2328531" cy="3298869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>
                    <a:alpha val="45000"/>
                  </a:schemeClr>
                </a:solidFill>
              </a:rPr>
              <a:t>Introductions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>
                    <a:alpha val="45000"/>
                  </a:schemeClr>
                </a:solidFill>
              </a:rPr>
              <a:t>Expectations/Sub-Committee Timeline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>
                    <a:alpha val="45000"/>
                  </a:schemeClr>
                </a:solidFill>
              </a:rPr>
              <a:t>Working Groups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/>
                </a:solidFill>
              </a:rPr>
              <a:t>Process Decisions</a:t>
            </a:r>
          </a:p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BD37BAE-08C9-43B7-634B-6881814E4146}"/>
              </a:ext>
            </a:extLst>
          </p:cNvPr>
          <p:cNvCxnSpPr/>
          <p:nvPr/>
        </p:nvCxnSpPr>
        <p:spPr>
          <a:xfrm>
            <a:off x="2819400" y="2552700"/>
            <a:ext cx="87058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13F896A-D254-0034-2830-3C8DEEB6E8FB}"/>
              </a:ext>
            </a:extLst>
          </p:cNvPr>
          <p:cNvCxnSpPr>
            <a:cxnSpLocks/>
          </p:cNvCxnSpPr>
          <p:nvPr/>
        </p:nvCxnSpPr>
        <p:spPr>
          <a:xfrm>
            <a:off x="6705600" y="276225"/>
            <a:ext cx="0" cy="5095875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0200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E143B7D-03D3-85AB-3E72-057B0225BEA9}"/>
              </a:ext>
            </a:extLst>
          </p:cNvPr>
          <p:cNvSpPr/>
          <p:nvPr/>
        </p:nvSpPr>
        <p:spPr>
          <a:xfrm>
            <a:off x="0" y="0"/>
            <a:ext cx="2679405" cy="5615940"/>
          </a:xfrm>
          <a:prstGeom prst="rect">
            <a:avLst/>
          </a:prstGeom>
          <a:solidFill>
            <a:srgbClr val="3D8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36A4BFA-62E1-D1CF-950F-2C7ABEB2C9FC}"/>
              </a:ext>
            </a:extLst>
          </p:cNvPr>
          <p:cNvSpPr txBox="1">
            <a:spLocks/>
          </p:cNvSpPr>
          <p:nvPr/>
        </p:nvSpPr>
        <p:spPr>
          <a:xfrm>
            <a:off x="180753" y="373834"/>
            <a:ext cx="23285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Myriad Pro Black" panose="020B0903030403020204" pitchFamily="34" charset="0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</a:rPr>
              <a:t>Process Decisions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2D974A3-1E5C-655F-BE22-566E11220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373835"/>
            <a:ext cx="7848600" cy="37623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600" u="sng" dirty="0"/>
              <a:t>ISC/FTE Calculations</a:t>
            </a:r>
          </a:p>
          <a:p>
            <a:r>
              <a:rPr lang="en-US" sz="2400" dirty="0"/>
              <a:t>Is there a desire/capacity to count…</a:t>
            </a:r>
          </a:p>
          <a:p>
            <a:pPr lvl="1"/>
            <a:r>
              <a:rPr lang="en-US" sz="2000" dirty="0"/>
              <a:t>non-federally recognized indigenous students?</a:t>
            </a:r>
          </a:p>
          <a:p>
            <a:pPr lvl="2"/>
            <a:r>
              <a:rPr lang="en-US" sz="1600" dirty="0"/>
              <a:t>Missing documentation or members of non-federally recognized tribes.</a:t>
            </a:r>
          </a:p>
          <a:p>
            <a:pPr lvl="1"/>
            <a:r>
              <a:rPr lang="en-US" sz="2000" dirty="0"/>
              <a:t>dual credit/dual enrolled students</a:t>
            </a:r>
          </a:p>
          <a:p>
            <a:pPr lvl="1"/>
            <a:r>
              <a:rPr lang="en-US" sz="2000" dirty="0"/>
              <a:t>students not meeting satisfactory academic performance</a:t>
            </a:r>
          </a:p>
          <a:p>
            <a:pPr lvl="2"/>
            <a:r>
              <a:rPr lang="en-US" sz="1600" dirty="0"/>
              <a:t>Include these students in other tables?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400" u="sng" dirty="0"/>
              <a:t>Aspects to Consider:</a:t>
            </a:r>
          </a:p>
          <a:p>
            <a:pPr marL="457200"/>
            <a:r>
              <a:rPr lang="en-US" sz="2000" dirty="0"/>
              <a:t>Are institutions equipped to make these distinctions?</a:t>
            </a:r>
          </a:p>
          <a:p>
            <a:pPr marL="457200"/>
            <a:r>
              <a:rPr lang="en-US" sz="2000" dirty="0"/>
              <a:t>Which metrics should include this differentiation?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D096B4E-63D8-7790-8221-0FEC97FC8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0753" y="2073231"/>
            <a:ext cx="2328531" cy="3298869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>
                    <a:alpha val="45000"/>
                  </a:schemeClr>
                </a:solidFill>
              </a:rPr>
              <a:t>Introductions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>
                    <a:alpha val="45000"/>
                  </a:schemeClr>
                </a:solidFill>
              </a:rPr>
              <a:t>Expectations/Sub-Committee Timeline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>
                    <a:alpha val="45000"/>
                  </a:schemeClr>
                </a:solidFill>
              </a:rPr>
              <a:t>Working Groups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1800" b="1" dirty="0">
                <a:solidFill>
                  <a:schemeClr val="bg1"/>
                </a:solidFill>
              </a:rPr>
              <a:t>Process Decisions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D5FDD-799B-240A-5000-67ADD92C6E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7" t="1423" r="867" b="10199"/>
          <a:stretch/>
        </p:blipFill>
        <p:spPr>
          <a:xfrm>
            <a:off x="2890838" y="4136231"/>
            <a:ext cx="9034462" cy="119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42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E143B7D-03D3-85AB-3E72-057B0225BEA9}"/>
              </a:ext>
            </a:extLst>
          </p:cNvPr>
          <p:cNvSpPr/>
          <p:nvPr/>
        </p:nvSpPr>
        <p:spPr>
          <a:xfrm>
            <a:off x="0" y="0"/>
            <a:ext cx="2679405" cy="5615940"/>
          </a:xfrm>
          <a:prstGeom prst="rect">
            <a:avLst/>
          </a:prstGeom>
          <a:solidFill>
            <a:srgbClr val="3D88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36A4BFA-62E1-D1CF-950F-2C7ABEB2C9FC}"/>
              </a:ext>
            </a:extLst>
          </p:cNvPr>
          <p:cNvSpPr txBox="1">
            <a:spLocks/>
          </p:cNvSpPr>
          <p:nvPr/>
        </p:nvSpPr>
        <p:spPr>
          <a:xfrm>
            <a:off x="180753" y="373834"/>
            <a:ext cx="23285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Myriad Pro Black" panose="020B0903030403020204" pitchFamily="34" charset="0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</a:rPr>
              <a:t>Process Decisions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2D974A3-1E5C-655F-BE22-566E11220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83769" y="561704"/>
            <a:ext cx="7848600" cy="3322116"/>
          </a:xfrm>
        </p:spPr>
        <p:txBody>
          <a:bodyPr numCol="2">
            <a:normAutofit lnSpcReduction="10000"/>
          </a:bodyPr>
          <a:lstStyle/>
          <a:p>
            <a:pPr marL="0" indent="0">
              <a:buNone/>
            </a:pPr>
            <a:r>
              <a:rPr lang="en-US" sz="3200" u="sng" dirty="0"/>
              <a:t>Impacted Tabs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sz="2400" u="none" dirty="0"/>
              <a:t>ISC/FTE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2400" u="none" dirty="0"/>
              <a:t>Tribal Affiliations</a:t>
            </a:r>
          </a:p>
          <a:p>
            <a:pPr marL="171450" indent="-171450">
              <a:buFontTx/>
              <a:buChar char="-"/>
            </a:pPr>
            <a:r>
              <a:rPr lang="en-US" sz="2400" u="none" dirty="0"/>
              <a:t>First time students</a:t>
            </a:r>
          </a:p>
          <a:p>
            <a:pPr marL="171450" indent="-171450">
              <a:buFontTx/>
              <a:buChar char="-"/>
            </a:pPr>
            <a:r>
              <a:rPr lang="en-US" sz="2400" u="none" dirty="0"/>
              <a:t>General student population</a:t>
            </a:r>
          </a:p>
          <a:p>
            <a:pPr marL="171450" indent="-171450">
              <a:buFontTx/>
              <a:buChar char="-"/>
            </a:pPr>
            <a:r>
              <a:rPr lang="en-US" sz="2400" u="none" dirty="0"/>
              <a:t>Program specific enrollment</a:t>
            </a:r>
          </a:p>
          <a:p>
            <a:pPr marL="171450" indent="-171450">
              <a:buFontTx/>
              <a:buChar char="-"/>
            </a:pPr>
            <a:endParaRPr lang="en-US" sz="2400" u="none" dirty="0"/>
          </a:p>
          <a:p>
            <a:pPr marL="171450" indent="-171450">
              <a:buFontTx/>
              <a:buChar char="-"/>
            </a:pPr>
            <a:r>
              <a:rPr lang="en-US" sz="2400" u="none" dirty="0"/>
              <a:t>Completions</a:t>
            </a:r>
          </a:p>
          <a:p>
            <a:pPr marL="171450" indent="-171450">
              <a:buFontTx/>
              <a:buChar char="-"/>
            </a:pPr>
            <a:r>
              <a:rPr lang="en-US" sz="2400" u="none" dirty="0"/>
              <a:t>Academic Core</a:t>
            </a:r>
          </a:p>
          <a:p>
            <a:pPr marL="171450" indent="-171450">
              <a:buFontTx/>
              <a:buChar char="-"/>
            </a:pPr>
            <a:r>
              <a:rPr lang="en-US" sz="2400" u="none" dirty="0"/>
              <a:t>Remedial Dev Courses</a:t>
            </a:r>
          </a:p>
          <a:p>
            <a:pPr marL="171450" indent="-171450">
              <a:buFontTx/>
              <a:buChar char="-"/>
            </a:pPr>
            <a:r>
              <a:rPr lang="en-US" sz="2400" u="none" dirty="0"/>
              <a:t>Distance Learning</a:t>
            </a:r>
          </a:p>
          <a:p>
            <a:pPr marL="171450" indent="-171450">
              <a:buFontTx/>
              <a:buChar char="-"/>
            </a:pPr>
            <a:r>
              <a:rPr lang="en-US" sz="2400" u="none" dirty="0"/>
              <a:t>Students with disabilities</a:t>
            </a:r>
          </a:p>
          <a:p>
            <a:pPr marL="171450" indent="-171450">
              <a:buFontTx/>
              <a:buChar char="-"/>
            </a:pPr>
            <a:endParaRPr lang="en-US" sz="2400" u="non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D5FDD-799B-240A-5000-67ADD92C6E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7" t="1423" r="867" b="10199"/>
          <a:stretch/>
        </p:blipFill>
        <p:spPr>
          <a:xfrm>
            <a:off x="2890838" y="4136231"/>
            <a:ext cx="9034462" cy="1197769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F920A3A-EFE0-8FF4-C01F-7F4B4DC4C7FD}"/>
              </a:ext>
            </a:extLst>
          </p:cNvPr>
          <p:cNvSpPr txBox="1">
            <a:spLocks/>
          </p:cNvSpPr>
          <p:nvPr/>
        </p:nvSpPr>
        <p:spPr>
          <a:xfrm>
            <a:off x="180753" y="2073231"/>
            <a:ext cx="2328531" cy="3298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1800" b="1">
                <a:solidFill>
                  <a:schemeClr val="bg1">
                    <a:alpha val="45000"/>
                  </a:schemeClr>
                </a:solidFill>
              </a:rPr>
              <a:t>Introductions</a:t>
            </a:r>
          </a:p>
          <a:p>
            <a:pPr marL="0" indent="0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1800" b="1">
                <a:solidFill>
                  <a:schemeClr val="bg1">
                    <a:alpha val="45000"/>
                  </a:schemeClr>
                </a:solidFill>
              </a:rPr>
              <a:t>Expectations/Sub-Committee Timeline</a:t>
            </a:r>
          </a:p>
          <a:p>
            <a:pPr marL="0" indent="0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1800" b="1">
                <a:solidFill>
                  <a:schemeClr val="bg1">
                    <a:alpha val="45000"/>
                  </a:schemeClr>
                </a:solidFill>
              </a:rPr>
              <a:t>Working Groups</a:t>
            </a:r>
          </a:p>
          <a:p>
            <a:pPr marL="0" indent="0">
              <a:spcAft>
                <a:spcPts val="1200"/>
              </a:spcAft>
              <a:buFont typeface="Arial" panose="020B0604020202020204" pitchFamily="34" charset="0"/>
              <a:buNone/>
            </a:pPr>
            <a:r>
              <a:rPr lang="en-US" sz="1800" b="1">
                <a:solidFill>
                  <a:schemeClr val="bg1"/>
                </a:solidFill>
              </a:rPr>
              <a:t>Process Decisions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438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496CF-446E-62D0-2A0F-2350BD9FE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93E90-8709-FE21-AAC2-7D660E6479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Sharepoint</a:t>
            </a:r>
            <a:r>
              <a:rPr lang="en-US" dirty="0"/>
              <a:t> Page with Subcommittee Materials</a:t>
            </a:r>
          </a:p>
          <a:p>
            <a:r>
              <a:rPr lang="en-US" dirty="0"/>
              <a:t>Codebook Working Group Meeting</a:t>
            </a:r>
          </a:p>
          <a:p>
            <a:r>
              <a:rPr lang="en-US" dirty="0"/>
              <a:t>Next Month’s Focus:</a:t>
            </a:r>
          </a:p>
          <a:p>
            <a:pPr lvl="1"/>
            <a:r>
              <a:rPr lang="en-US" dirty="0"/>
              <a:t>Leftover Discussion</a:t>
            </a:r>
          </a:p>
          <a:p>
            <a:pPr lvl="1"/>
            <a:r>
              <a:rPr lang="en-US" dirty="0"/>
              <a:t>Reviewing AIMS Variables</a:t>
            </a:r>
          </a:p>
          <a:p>
            <a:pPr lvl="2"/>
            <a:r>
              <a:rPr lang="en-US" dirty="0"/>
              <a:t>AIMS/PDP Overlap</a:t>
            </a:r>
          </a:p>
          <a:p>
            <a:pPr lvl="2"/>
            <a:r>
              <a:rPr lang="en-US" dirty="0"/>
              <a:t>Proposed Variables for Addition</a:t>
            </a:r>
          </a:p>
          <a:p>
            <a:pPr lvl="2"/>
            <a:r>
              <a:rPr lang="en-US" dirty="0"/>
              <a:t>Existing Variable Usefulness</a:t>
            </a:r>
          </a:p>
        </p:txBody>
      </p:sp>
    </p:spTree>
    <p:extLst>
      <p:ext uri="{BB962C8B-B14F-4D97-AF65-F5344CB8AC3E}">
        <p14:creationId xmlns:p14="http://schemas.microsoft.com/office/powerpoint/2010/main" val="2005809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niversary Powerpoint50 .pptx" id="{1F9F36B6-08C3-4D32-80C1-61715B1C6D4A}" vid="{3633BBDC-DA1C-4299-A141-C1D57E2D7D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7B75D244D3164486FE6D9C09AE4B6A" ma:contentTypeVersion="5" ma:contentTypeDescription="Create a new document." ma:contentTypeScope="" ma:versionID="3079b02066d05e62e5afdb92863db4fc">
  <xsd:schema xmlns:xsd="http://www.w3.org/2001/XMLSchema" xmlns:xs="http://www.w3.org/2001/XMLSchema" xmlns:p="http://schemas.microsoft.com/office/2006/metadata/properties" xmlns:ns1="http://schemas.microsoft.com/sharepoint/v3" xmlns:ns2="25511ad5-2ebc-43e2-8c8c-359b1c6e6498" xmlns:ns3="f3f98e1a-03e1-444f-a0a1-a16a2d2cfef8" xmlns:ns4="d30df12c-fc41-4efa-87d3-dfff49dcf3c4" targetNamespace="http://schemas.microsoft.com/office/2006/metadata/properties" ma:root="true" ma:fieldsID="e4ef05f9540eaa8007d056a3603a1554" ns1:_="" ns2:_="" ns3:_="" ns4:_="">
    <xsd:import namespace="http://schemas.microsoft.com/sharepoint/v3"/>
    <xsd:import namespace="25511ad5-2ebc-43e2-8c8c-359b1c6e6498"/>
    <xsd:import namespace="f3f98e1a-03e1-444f-a0a1-a16a2d2cfef8"/>
    <xsd:import namespace="d30df12c-fc41-4efa-87d3-dfff49dcf3c4"/>
    <xsd:element name="properties">
      <xsd:complexType>
        <xsd:sequence>
          <xsd:element name="documentManagement">
            <xsd:complexType>
              <xsd:all>
                <xsd:element ref="ns2:Document_x0020_Description" minOccurs="0"/>
                <xsd:element ref="ns2:Date_x0020_Posted" minOccurs="0"/>
                <xsd:element ref="ns3:SharedWithUsers" minOccurs="0"/>
                <xsd:element ref="ns1:URL" minOccurs="0"/>
                <xsd:element ref="ns4:Web_x0020_Page_x0020_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URL" ma:index="11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511ad5-2ebc-43e2-8c8c-359b1c6e6498" elementFormDefault="qualified">
    <xsd:import namespace="http://schemas.microsoft.com/office/2006/documentManagement/types"/>
    <xsd:import namespace="http://schemas.microsoft.com/office/infopath/2007/PartnerControls"/>
    <xsd:element name="Document_x0020_Description" ma:index="8" nillable="true" ma:displayName="Document Description" ma:internalName="Document_x0020_Description">
      <xsd:simpleType>
        <xsd:restriction base="dms:Note"/>
      </xsd:simpleType>
    </xsd:element>
    <xsd:element name="Date_x0020_Posted" ma:index="9" nillable="true" ma:displayName="Date Posted" ma:default="[today]" ma:format="DateOnly" ma:internalName="Date_x0020_Pos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f98e1a-03e1-444f-a0a1-a16a2d2cfef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0df12c-fc41-4efa-87d3-dfff49dcf3c4" elementFormDefault="qualified">
    <xsd:import namespace="http://schemas.microsoft.com/office/2006/documentManagement/types"/>
    <xsd:import namespace="http://schemas.microsoft.com/office/infopath/2007/PartnerControls"/>
    <xsd:element name="Web_x0020_Page_x0020_Name" ma:index="12" nillable="true" ma:displayName="Web Page Name" ma:internalName="Web_x0020_Page_x0020_Nam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eb_x0020_Page_x0020_Name xmlns="d30df12c-fc41-4efa-87d3-dfff49dcf3c4" xsi:nil="true"/>
    <Date_x0020_Posted xmlns="25511ad5-2ebc-43e2-8c8c-359b1c6e6498">2023-05-08T04:00:00+00:00</Date_x0020_Posted>
    <URL xmlns="http://schemas.microsoft.com/sharepoint/v3">
      <Url xsi:nil="true"/>
      <Description xsi:nil="true"/>
    </URL>
    <Document_x0020_Description xmlns="25511ad5-2ebc-43e2-8c8c-359b1c6e6498" xsi:nil="true"/>
  </documentManagement>
</p:properties>
</file>

<file path=customXml/itemProps1.xml><?xml version="1.0" encoding="utf-8"?>
<ds:datastoreItem xmlns:ds="http://schemas.openxmlformats.org/officeDocument/2006/customXml" ds:itemID="{B46A851D-51DA-4655-9E20-523D7913D02F}"/>
</file>

<file path=customXml/itemProps2.xml><?xml version="1.0" encoding="utf-8"?>
<ds:datastoreItem xmlns:ds="http://schemas.openxmlformats.org/officeDocument/2006/customXml" ds:itemID="{A2CE3FEA-7257-4F18-9AE9-3384F37C64C2}"/>
</file>

<file path=customXml/itemProps3.xml><?xml version="1.0" encoding="utf-8"?>
<ds:datastoreItem xmlns:ds="http://schemas.openxmlformats.org/officeDocument/2006/customXml" ds:itemID="{14FC1D64-1C0C-4669-86AE-FBA77538D161}"/>
</file>

<file path=docProps/app.xml><?xml version="1.0" encoding="utf-8"?>
<Properties xmlns="http://schemas.openxmlformats.org/officeDocument/2006/extended-properties" xmlns:vt="http://schemas.openxmlformats.org/officeDocument/2006/docPropsVTypes">
  <Template>AIHEC50 </Template>
  <TotalTime>8042</TotalTime>
  <Words>493</Words>
  <Application>Microsoft Office PowerPoint</Application>
  <PresentationFormat>Widescreen</PresentationFormat>
  <Paragraphs>130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Myriad Pro</vt:lpstr>
      <vt:lpstr>Myriad Pro Black</vt:lpstr>
      <vt:lpstr>Office Theme</vt:lpstr>
      <vt:lpstr>AIMS Redesign Subcommittee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AIMS Redesign Subcommittee</dc:title>
  <dc:creator>Wells Ling</dc:creator>
  <cp:lastModifiedBy>Wells Ling</cp:lastModifiedBy>
  <cp:revision>2</cp:revision>
  <dcterms:created xsi:type="dcterms:W3CDTF">2023-04-19T19:23:57Z</dcterms:created>
  <dcterms:modified xsi:type="dcterms:W3CDTF">2023-05-03T22:04:33Z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0x010100777B75D244D3164486FE6D9C09AE4B6A</vt:lpwstr>
  </property>
</Properties>
</file>